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12192000" cy="6858000"/>
  <p:defaultTextStyle>
    <a:defPPr>
      <a:defRPr lang="de-DE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presProps" Target="presProps.xml" /><Relationship Id="rId23" Type="http://schemas.openxmlformats.org/officeDocument/2006/relationships/tableStyles" Target="tableStyles.xml" /><Relationship Id="rId24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fr-FR"/>
              <a:t>Click to edit Master subtitle style</a:t>
            </a:r>
            <a:endParaRPr lang="fr-FR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</p:txBody>
      </p:sp>
      <p:sp>
        <p:nvSpPr>
          <p:cNvPr id="4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5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</p:txBody>
      </p:sp>
      <p:sp>
        <p:nvSpPr>
          <p:cNvPr id="6" name="Content Placeholder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7" name="Date Placeholder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8" name="Footer Placeholder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9" name="Slide Number Placeholder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4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5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3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4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Picture Placeholder 2" hidden="0"/>
          <p:cNvSpPr>
            <a:spLocks noChangeAspect="1" noGrp="1"/>
          </p:cNvSpPr>
          <p:nvPr isPhoto="0" userDrawn="0">
            <p:ph type="pic"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fr-FR"/>
              <a:t>Click icon to add picture</a:t>
            </a:r>
            <a:endParaRPr lang="fr-FR"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tile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  <a:latin typeface="Quicksand SemiBold"/>
                <a:ea typeface="Quicksand SemiBold"/>
                <a:cs typeface="Quicksand SemiBold"/>
              </a:rPr>
              <a:t>Multicore &amp; GPU Computing</a:t>
            </a:r>
            <a:endParaRPr>
              <a:solidFill>
                <a:schemeClr val="bg1"/>
              </a:solidFill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3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  <a:latin typeface="Quicksand SemiBold"/>
                <a:ea typeface="Quicksand SemiBold"/>
                <a:cs typeface="Quicksand SemiBold"/>
              </a:rPr>
              <a:t>Bild Verarbeitung : Sobel Operator</a:t>
            </a:r>
            <a:endParaRPr lang="de-DE">
              <a:solidFill>
                <a:schemeClr val="bg1"/>
              </a:solidFill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lang="de-DE" sz="1600">
                <a:solidFill>
                  <a:schemeClr val="bg1"/>
                </a:solidFill>
                <a:latin typeface="Quicksand Light"/>
                <a:ea typeface="Quicksand Light"/>
                <a:cs typeface="Quicksand Light"/>
              </a:rPr>
              <a:t>Gruppe 1: Arno Chaidron, Louis Hermier</a:t>
            </a:r>
            <a:endParaRPr sz="1600">
              <a:solidFill>
                <a:schemeClr val="bg1"/>
              </a:solidFill>
              <a:latin typeface="Quicksand Light"/>
              <a:ea typeface="Quicksand Light"/>
              <a:cs typeface="Quicksand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5942758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CUDA Parallelisierung</a:t>
            </a:r>
            <a:r>
              <a:rPr>
                <a:latin typeface="Quicksand SemiBold"/>
                <a:ea typeface="Quicksand SemiBold"/>
                <a:cs typeface="Quicksand SemiBold"/>
              </a:rPr>
              <a:t>: Profiling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385976892" name="" hidden="0"/>
          <p:cNvSpPr/>
          <p:nvPr isPhoto="0" userDrawn="0"/>
        </p:nvSpPr>
        <p:spPr bwMode="auto">
          <a:xfrm flipH="0" flipV="0">
            <a:off x="5968559" y="3388781"/>
            <a:ext cx="18413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691568798" name="" hidden="0"/>
          <p:cNvSpPr/>
          <p:nvPr isPhoto="0" userDrawn="0"/>
        </p:nvSpPr>
        <p:spPr bwMode="auto">
          <a:xfrm>
            <a:off x="5968559" y="3291840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412225903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2725116"/>
            <a:ext cx="12191999" cy="1133445"/>
          </a:xfrm>
          <a:prstGeom prst="rect">
            <a:avLst/>
          </a:prstGeom>
        </p:spPr>
      </p:pic>
      <p:sp>
        <p:nvSpPr>
          <p:cNvPr id="496591534" name="" hidden="0"/>
          <p:cNvSpPr txBox="1"/>
          <p:nvPr isPhoto="0" userDrawn="0"/>
        </p:nvSpPr>
        <p:spPr bwMode="auto">
          <a:xfrm flipH="0" flipV="0">
            <a:off x="2766360" y="3975351"/>
            <a:ext cx="6662048" cy="91443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Compute: 47,9%</a:t>
            </a:r>
            <a:br>
              <a:rPr>
                <a:latin typeface="Quicksand SemiBold"/>
                <a:ea typeface="Quicksand SemiBold"/>
                <a:cs typeface="Quicksand SemiBold"/>
              </a:rPr>
            </a:br>
            <a:r>
              <a:rPr>
                <a:latin typeface="Quicksand SemiBold"/>
                <a:ea typeface="Quicksand SemiBold"/>
                <a:cs typeface="Quicksand SemiBold"/>
              </a:rPr>
              <a:t>Memory: 25,8%</a:t>
            </a:r>
            <a:endParaRPr>
              <a:latin typeface="Quicksand SemiBold"/>
              <a:ea typeface="Quicksand SemiBold"/>
              <a:cs typeface="Quicksand SemiBold"/>
            </a:endParaRPr>
          </a:p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Threads (Large): 12486 * 1024 = 12 785 664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326866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CUDA Parallelisierung</a:t>
            </a:r>
            <a:r>
              <a:rPr>
                <a:latin typeface="Quicksand SemiBold"/>
                <a:ea typeface="Quicksand SemiBold"/>
                <a:cs typeface="Quicksand SemiBold"/>
              </a:rPr>
              <a:t>: 2 pixels pro thread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187124638" name="" hidden="0"/>
          <p:cNvSpPr/>
          <p:nvPr isPhoto="0" userDrawn="0"/>
        </p:nvSpPr>
        <p:spPr bwMode="auto">
          <a:xfrm flipH="0" flipV="0">
            <a:off x="5968559" y="3388781"/>
            <a:ext cx="18413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619820607" name="" hidden="0"/>
          <p:cNvSpPr/>
          <p:nvPr isPhoto="0" userDrawn="0"/>
        </p:nvSpPr>
        <p:spPr bwMode="auto">
          <a:xfrm flipH="0" flipV="0">
            <a:off x="6095999" y="2309837"/>
            <a:ext cx="136618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653972066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127439" y="1615008"/>
            <a:ext cx="5065574" cy="5220756"/>
          </a:xfrm>
          <a:prstGeom prst="rect">
            <a:avLst/>
          </a:prstGeom>
        </p:spPr>
      </p:pic>
      <p:sp>
        <p:nvSpPr>
          <p:cNvPr id="1075028796" name="" hidden="0"/>
          <p:cNvSpPr/>
          <p:nvPr isPhoto="0" userDrawn="0"/>
        </p:nvSpPr>
        <p:spPr bwMode="auto">
          <a:xfrm>
            <a:off x="5968559" y="3291840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882208858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5005293" y="2007720"/>
            <a:ext cx="6057900" cy="781049"/>
          </a:xfrm>
          <a:prstGeom prst="rect">
            <a:avLst/>
          </a:prstGeom>
        </p:spPr>
      </p:pic>
      <p:sp>
        <p:nvSpPr>
          <p:cNvPr id="362268648" name="" hidden="0"/>
          <p:cNvSpPr txBox="1"/>
          <p:nvPr isPhoto="0" userDrawn="0"/>
        </p:nvSpPr>
        <p:spPr bwMode="auto">
          <a:xfrm flipH="0" flipV="0">
            <a:off x="7158565" y="3388495"/>
            <a:ext cx="4704966" cy="11887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0" u="sng">
                <a:latin typeface="Quicksand SemiBold"/>
                <a:ea typeface="Quicksand SemiBold"/>
                <a:cs typeface="Quicksand SemiBold"/>
              </a:rPr>
              <a:t>Timings:</a:t>
            </a:r>
            <a:endParaRPr b="0" u="sng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Small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0,042</a:t>
            </a:r>
            <a:r>
              <a:rPr b="0">
                <a:latin typeface="Quicksand SemiBold"/>
                <a:ea typeface="Quicksand SemiBold"/>
                <a:cs typeface="Quicksand SemiBold"/>
              </a:rPr>
              <a:t>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42 µs, </a:t>
            </a:r>
            <a:r>
              <a:rPr lang="de-DE" sz="1800" b="0" i="0" u="none" strike="noStrike" cap="none" spc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-5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0,096</a:t>
            </a:r>
            <a:r>
              <a:rPr b="0">
                <a:latin typeface="Quicksand SemiBold"/>
                <a:ea typeface="Quicksand SemiBold"/>
                <a:cs typeface="Quicksand SemiBold"/>
              </a:rPr>
              <a:t>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96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,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-31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Large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0,723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723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µs, </a:t>
            </a:r>
            <a:r>
              <a:rPr lang="de-DE" sz="1800" b="0" i="0" u="none" strike="noStrike" cap="none" spc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-446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1310176450" name="" hidden="0"/>
          <p:cNvSpPr txBox="1"/>
          <p:nvPr isPhoto="0" userDrawn="0"/>
        </p:nvSpPr>
        <p:spPr bwMode="auto">
          <a:xfrm flipH="0" flipV="0">
            <a:off x="7158565" y="5260427"/>
            <a:ext cx="4706190" cy="146307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0" u="sng">
                <a:latin typeface="Quicksand SemiBold"/>
                <a:ea typeface="Quicksand SemiBold"/>
                <a:cs typeface="Quicksand SemiBold"/>
              </a:rPr>
              <a:t>Speedup (Relativ zum Naive GPU Lösung):</a:t>
            </a:r>
            <a:endParaRPr b="0" u="sng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Small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1,1x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1,3x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Large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1,6x</a:t>
            </a:r>
            <a:endParaRPr b="0">
              <a:solidFill>
                <a:srgbClr val="0F9D58"/>
              </a:solidFill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9296471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CUDA Parallelisierung</a:t>
            </a:r>
            <a:r>
              <a:rPr>
                <a:latin typeface="Quicksand SemiBold"/>
                <a:ea typeface="Quicksand SemiBold"/>
                <a:cs typeface="Quicksand SemiBold"/>
              </a:rPr>
              <a:t>: 2 pixels pro thread</a:t>
            </a:r>
            <a:r>
              <a:rPr>
                <a:latin typeface="Quicksand SemiBold"/>
                <a:ea typeface="Quicksand SemiBold"/>
                <a:cs typeface="Quicksand SemiBold"/>
              </a:rPr>
              <a:t> (profiling)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607999031" name="" hidden="0"/>
          <p:cNvSpPr/>
          <p:nvPr isPhoto="0" userDrawn="0"/>
        </p:nvSpPr>
        <p:spPr bwMode="auto">
          <a:xfrm flipH="0" flipV="0">
            <a:off x="5968559" y="3388781"/>
            <a:ext cx="18413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596403919" name="" hidden="0"/>
          <p:cNvSpPr/>
          <p:nvPr isPhoto="0" userDrawn="0"/>
        </p:nvSpPr>
        <p:spPr bwMode="auto">
          <a:xfrm>
            <a:off x="5968559" y="2093491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831591353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2792599"/>
            <a:ext cx="12191999" cy="1079926"/>
          </a:xfrm>
          <a:prstGeom prst="rect">
            <a:avLst/>
          </a:prstGeom>
        </p:spPr>
      </p:pic>
      <p:sp>
        <p:nvSpPr>
          <p:cNvPr id="1046911810" name="" hidden="0"/>
          <p:cNvSpPr txBox="1"/>
          <p:nvPr isPhoto="0" userDrawn="0"/>
        </p:nvSpPr>
        <p:spPr bwMode="auto">
          <a:xfrm flipH="0" flipV="0">
            <a:off x="2766360" y="3974703"/>
            <a:ext cx="6660752" cy="91443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Compute: 51,3%</a:t>
            </a:r>
            <a:br>
              <a:rPr>
                <a:latin typeface="Quicksand SemiBold"/>
                <a:ea typeface="Quicksand SemiBold"/>
                <a:cs typeface="Quicksand SemiBold"/>
              </a:rPr>
            </a:br>
            <a:r>
              <a:rPr>
                <a:latin typeface="Quicksand SemiBold"/>
                <a:ea typeface="Quicksand SemiBold"/>
                <a:cs typeface="Quicksand SemiBold"/>
              </a:rPr>
              <a:t>Memory: 32,7%</a:t>
            </a:r>
            <a:endParaRPr>
              <a:latin typeface="Quicksand SemiBold"/>
              <a:ea typeface="Quicksand SemiBold"/>
              <a:cs typeface="Quicksand SemiBold"/>
            </a:endParaRPr>
          </a:p>
          <a:p>
            <a:pPr algn="ctr">
              <a:defRPr/>
            </a:pP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Threads (Large): 6243 * 1024 = 6 392 832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258082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CUDA Parallelisierung</a:t>
            </a:r>
            <a:r>
              <a:rPr>
                <a:latin typeface="Quicksand SemiBold"/>
                <a:ea typeface="Quicksand SemiBold"/>
                <a:cs typeface="Quicksand SemiBold"/>
              </a:rPr>
              <a:t>: 4 pixels pro thread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1094532926" name="" hidden="0"/>
          <p:cNvSpPr/>
          <p:nvPr isPhoto="0" userDrawn="0"/>
        </p:nvSpPr>
        <p:spPr bwMode="auto">
          <a:xfrm flipH="0" flipV="0">
            <a:off x="5968559" y="3388781"/>
            <a:ext cx="18413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603990069" name="" hidden="0"/>
          <p:cNvSpPr/>
          <p:nvPr isPhoto="0" userDrawn="0"/>
        </p:nvSpPr>
        <p:spPr bwMode="auto">
          <a:xfrm>
            <a:off x="5968559" y="3291840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584840888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0" y="945773"/>
            <a:ext cx="2895808" cy="5865733"/>
          </a:xfrm>
          <a:prstGeom prst="rect">
            <a:avLst/>
          </a:prstGeom>
        </p:spPr>
      </p:pic>
      <p:sp>
        <p:nvSpPr>
          <p:cNvPr id="1787769135" name="" hidden="0"/>
          <p:cNvSpPr/>
          <p:nvPr isPhoto="0" userDrawn="0"/>
        </p:nvSpPr>
        <p:spPr bwMode="auto">
          <a:xfrm>
            <a:off x="9386353" y="5066104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932907087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3417793" y="1774264"/>
            <a:ext cx="6076949" cy="790574"/>
          </a:xfrm>
          <a:prstGeom prst="rect">
            <a:avLst/>
          </a:prstGeom>
        </p:spPr>
      </p:pic>
      <p:sp>
        <p:nvSpPr>
          <p:cNvPr id="92858139" name="" hidden="0"/>
          <p:cNvSpPr txBox="1"/>
          <p:nvPr isPhoto="0" userDrawn="0"/>
        </p:nvSpPr>
        <p:spPr bwMode="auto">
          <a:xfrm flipH="0" flipV="0">
            <a:off x="7158565" y="3388495"/>
            <a:ext cx="4704894" cy="11887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0" u="sng">
                <a:latin typeface="Quicksand SemiBold"/>
                <a:ea typeface="Quicksand SemiBold"/>
                <a:cs typeface="Quicksand SemiBold"/>
              </a:rPr>
              <a:t>Timings:</a:t>
            </a:r>
            <a:endParaRPr b="0" u="sng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Small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0,038</a:t>
            </a:r>
            <a:r>
              <a:rPr b="0">
                <a:latin typeface="Quicksand SemiBold"/>
                <a:ea typeface="Quicksand SemiBold"/>
                <a:cs typeface="Quicksand SemiBold"/>
              </a:rPr>
              <a:t>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38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,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-9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0,085</a:t>
            </a:r>
            <a:r>
              <a:rPr b="0">
                <a:latin typeface="Quicksand SemiBold"/>
                <a:ea typeface="Quicksand SemiBold"/>
                <a:cs typeface="Quicksand SemiBold"/>
              </a:rPr>
              <a:t>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85µs, </a:t>
            </a:r>
            <a:r>
              <a:rPr lang="de-DE" sz="1800" b="0" i="0" u="none" strike="noStrike" cap="none" spc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-42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Large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0,512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512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,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-657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144356572" name="" hidden="0"/>
          <p:cNvSpPr txBox="1"/>
          <p:nvPr isPhoto="0" userDrawn="0"/>
        </p:nvSpPr>
        <p:spPr bwMode="auto">
          <a:xfrm flipH="0" flipV="0">
            <a:off x="7158565" y="5260427"/>
            <a:ext cx="4706658" cy="146307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0" u="sng">
                <a:latin typeface="Quicksand SemiBold"/>
                <a:ea typeface="Quicksand SemiBold"/>
                <a:cs typeface="Quicksand SemiBold"/>
              </a:rPr>
              <a:t>Speedup (Relativ zum Naive GPU Lösung):</a:t>
            </a:r>
            <a:endParaRPr b="0" u="sng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Small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1,2x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1,5x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Large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2,3x</a:t>
            </a:r>
            <a:endParaRPr b="0">
              <a:solidFill>
                <a:srgbClr val="0F9D58"/>
              </a:solidFill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0830966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CUDA Parallelisierung</a:t>
            </a:r>
            <a:r>
              <a:rPr>
                <a:latin typeface="Quicksand SemiBold"/>
                <a:ea typeface="Quicksand SemiBold"/>
                <a:cs typeface="Quicksand SemiBold"/>
              </a:rPr>
              <a:t>: 4 pixels pro thread</a:t>
            </a:r>
            <a:r>
              <a:rPr>
                <a:latin typeface="Quicksand SemiBold"/>
                <a:ea typeface="Quicksand SemiBold"/>
                <a:cs typeface="Quicksand SemiBold"/>
              </a:rPr>
              <a:t> (profiling)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2063001606" name="" hidden="0"/>
          <p:cNvSpPr/>
          <p:nvPr isPhoto="0" userDrawn="0"/>
        </p:nvSpPr>
        <p:spPr bwMode="auto">
          <a:xfrm flipH="0" flipV="0">
            <a:off x="5968559" y="3388781"/>
            <a:ext cx="18413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913302243" name="" hidden="0"/>
          <p:cNvSpPr/>
          <p:nvPr isPhoto="0" userDrawn="0"/>
        </p:nvSpPr>
        <p:spPr bwMode="auto">
          <a:xfrm>
            <a:off x="5968559" y="2182794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542613213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2645529"/>
            <a:ext cx="12191999" cy="1109044"/>
          </a:xfrm>
          <a:prstGeom prst="rect">
            <a:avLst/>
          </a:prstGeom>
        </p:spPr>
      </p:pic>
      <p:sp>
        <p:nvSpPr>
          <p:cNvPr id="1708249711" name="" hidden="0"/>
          <p:cNvSpPr txBox="1"/>
          <p:nvPr isPhoto="0" userDrawn="0"/>
        </p:nvSpPr>
        <p:spPr bwMode="auto">
          <a:xfrm flipH="0" flipV="0">
            <a:off x="2766360" y="3974002"/>
            <a:ext cx="6659349" cy="91443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Compute: 53,2%</a:t>
            </a:r>
            <a:br>
              <a:rPr>
                <a:latin typeface="Quicksand SemiBold"/>
                <a:ea typeface="Quicksand SemiBold"/>
                <a:cs typeface="Quicksand SemiBold"/>
              </a:rPr>
            </a:br>
            <a:r>
              <a:rPr>
                <a:latin typeface="Quicksand SemiBold"/>
                <a:ea typeface="Quicksand SemiBold"/>
                <a:cs typeface="Quicksand SemiBold"/>
              </a:rPr>
              <a:t>Memory: 38,45%</a:t>
            </a:r>
            <a:endParaRPr>
              <a:latin typeface="Quicksand SemiBold"/>
              <a:ea typeface="Quicksand SemiBold"/>
              <a:cs typeface="Quicksand SemiBold"/>
            </a:endParaRPr>
          </a:p>
          <a:p>
            <a:pPr algn="ctr">
              <a:defRPr/>
            </a:pP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Threads (Large): 3120 * 1024 = 3 194 880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84975426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CUDA Parallelisierung</a:t>
            </a:r>
            <a:r>
              <a:rPr>
                <a:latin typeface="Quicksand SemiBold"/>
                <a:ea typeface="Quicksand SemiBold"/>
                <a:cs typeface="Quicksand SemiBold"/>
              </a:rPr>
              <a:t>: 4 pixels pro thread</a:t>
            </a:r>
            <a:r>
              <a:rPr>
                <a:latin typeface="Quicksand SemiBold"/>
                <a:ea typeface="Quicksand SemiBold"/>
                <a:cs typeface="Quicksand SemiBold"/>
              </a:rPr>
              <a:t> (Anzahl an Threads pro Block)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1723403356" name="" hidden="0"/>
          <p:cNvSpPr/>
          <p:nvPr isPhoto="0" userDrawn="0"/>
        </p:nvSpPr>
        <p:spPr bwMode="auto">
          <a:xfrm flipH="0" flipV="0">
            <a:off x="5968558" y="3388780"/>
            <a:ext cx="184135" cy="365793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788195354" name="" hidden="0"/>
          <p:cNvSpPr/>
          <p:nvPr isPhoto="0" userDrawn="0"/>
        </p:nvSpPr>
        <p:spPr bwMode="auto">
          <a:xfrm>
            <a:off x="5968559" y="2182794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19019054" name="" hidden="0"/>
          <p:cNvSpPr txBox="1"/>
          <p:nvPr isPhoto="0" userDrawn="0"/>
        </p:nvSpPr>
        <p:spPr bwMode="auto">
          <a:xfrm flipH="0" flipV="0">
            <a:off x="136212" y="1954211"/>
            <a:ext cx="11452002" cy="201171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0" u="sng">
                <a:latin typeface="Quicksand SemiBold"/>
                <a:ea typeface="Quicksand SemiBold"/>
                <a:cs typeface="Quicksand SemiBold"/>
              </a:rPr>
              <a:t>Timings (Large):</a:t>
            </a:r>
            <a:endParaRPr b="0" u="sng">
              <a:latin typeface="Quicksand SemiBold"/>
              <a:ea typeface="Quicksand SemiBold"/>
              <a:cs typeface="Quicksand SemiBold"/>
            </a:endParaRPr>
          </a:p>
          <a:p>
            <a:pPr marL="283879" indent="-283879">
              <a:buFont typeface="Arial"/>
              <a:buChar char="•"/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1024 Threads: 490µs (Compute throughput: 53,2%, Memory Throughput: 38,5%)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 marL="283879" indent="-283879">
              <a:buFont typeface="Arial"/>
              <a:buChar char="•"/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512 Threads: 336µs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Compute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throughput: 77,4%, Memory Throughput: 56,0%)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 marL="283879" indent="-283879">
              <a:buFont typeface="Arial"/>
              <a:buChar char="•"/>
              <a:defRPr/>
            </a:pP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256 Threads: 314µs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Compute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throughput: 82,9%, Memory Throughput: 60,0%)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 marL="283879" indent="-283879">
              <a:buFont typeface="Arial"/>
              <a:buChar char="•"/>
              <a:defRPr/>
            </a:pP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128 Threads: 310µs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Compute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throughput: 84,1%, Memory Throughput: 60,8%)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 marL="283879" indent="-283879">
              <a:buFont typeface="Arial"/>
              <a:buChar char="•"/>
              <a:defRPr/>
            </a:pP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64 Threads: 334µs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Compute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throughput: 78,1%, Memory Throughput: 56,4%)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 marL="283879" indent="-283879">
              <a:buFont typeface="Arial"/>
              <a:buChar char="•"/>
              <a:defRPr/>
            </a:pP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32 Threads: 496µs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Compute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throughput: 52,5%, Memory Throughput: 38,0%)</a:t>
            </a:r>
            <a:endParaRPr b="0"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557988220" name="" hidden="0"/>
          <p:cNvSpPr txBox="1"/>
          <p:nvPr isPhoto="0" userDrawn="0"/>
        </p:nvSpPr>
        <p:spPr bwMode="auto">
          <a:xfrm flipH="0" flipV="0">
            <a:off x="136212" y="4147692"/>
            <a:ext cx="4706766" cy="11887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0" u="sng">
                <a:latin typeface="Quicksand SemiBold"/>
                <a:ea typeface="Quicksand SemiBold"/>
                <a:cs typeface="Quicksand SemiBold"/>
              </a:rPr>
              <a:t>Timings (128 Threads):</a:t>
            </a:r>
            <a:endParaRPr b="0" u="sng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Small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0,0095</a:t>
            </a:r>
            <a:r>
              <a:rPr b="0">
                <a:latin typeface="Quicksand SemiBold"/>
                <a:ea typeface="Quicksand SemiBold"/>
                <a:cs typeface="Quicksand SemiBold"/>
              </a:rPr>
              <a:t>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9,5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,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-35,5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0,0206</a:t>
            </a:r>
            <a:r>
              <a:rPr b="0">
                <a:latin typeface="Quicksand SemiBold"/>
                <a:ea typeface="Quicksand SemiBold"/>
                <a:cs typeface="Quicksand SemiBold"/>
              </a:rPr>
              <a:t>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20,6 µs, </a:t>
            </a:r>
            <a:r>
              <a:rPr lang="de-DE" sz="1800" b="0" i="0" u="none" strike="noStrike" cap="none" spc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-95,4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Large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0,310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310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,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-847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383435610" name="" hidden="0"/>
          <p:cNvSpPr txBox="1"/>
          <p:nvPr isPhoto="0" userDrawn="0"/>
        </p:nvSpPr>
        <p:spPr bwMode="auto">
          <a:xfrm flipH="0" flipV="0">
            <a:off x="7214595" y="4010532"/>
            <a:ext cx="4707414" cy="146307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0" u="sng">
                <a:latin typeface="Quicksand SemiBold"/>
                <a:ea typeface="Quicksand SemiBold"/>
                <a:cs typeface="Quicksand SemiBold"/>
              </a:rPr>
              <a:t>Speedup (Relativ zum Naive GPU Lösung):</a:t>
            </a:r>
            <a:endParaRPr b="0" u="sng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Small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4,7x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5,6x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Large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3,7x</a:t>
            </a:r>
            <a:endParaRPr b="0">
              <a:solidFill>
                <a:srgbClr val="0F9D58"/>
              </a:solidFill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1543793312" name="" hidden="0"/>
          <p:cNvSpPr/>
          <p:nvPr isPhoto="0" userDrawn="0"/>
        </p:nvSpPr>
        <p:spPr bwMode="auto">
          <a:xfrm>
            <a:off x="5897778" y="8747231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444721540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5739951"/>
            <a:ext cx="12191999" cy="10621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0475091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Cuda Parallelisierung: Final Speedup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846826065" name="" hidden="0"/>
          <p:cNvSpPr txBox="1"/>
          <p:nvPr isPhoto="0" userDrawn="0"/>
        </p:nvSpPr>
        <p:spPr bwMode="auto">
          <a:xfrm flipH="0" flipV="0">
            <a:off x="838199" y="2285065"/>
            <a:ext cx="4702986" cy="11887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0" u="sng">
                <a:latin typeface="Quicksand SemiBold"/>
                <a:ea typeface="Quicksand SemiBold"/>
                <a:cs typeface="Quicksand SemiBold"/>
              </a:rPr>
              <a:t>Timings (C++ Prototyp):</a:t>
            </a:r>
            <a:endParaRPr b="0" u="sng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Small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16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15757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44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43910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Large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879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879086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762272102" name="" hidden="0"/>
          <p:cNvSpPr txBox="1"/>
          <p:nvPr isPhoto="0" userDrawn="0"/>
        </p:nvSpPr>
        <p:spPr bwMode="auto">
          <a:xfrm flipH="0" flipV="0">
            <a:off x="838199" y="3919257"/>
            <a:ext cx="4707990" cy="11887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0" u="sng">
                <a:latin typeface="Quicksand SemiBold"/>
                <a:ea typeface="Quicksand SemiBold"/>
                <a:cs typeface="Quicksand SemiBold"/>
              </a:rPr>
              <a:t>Timings (CUDA):</a:t>
            </a:r>
            <a:endParaRPr b="0" u="sng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Small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0,0095</a:t>
            </a:r>
            <a:r>
              <a:rPr b="0">
                <a:latin typeface="Quicksand SemiBold"/>
                <a:ea typeface="Quicksand SemiBold"/>
                <a:cs typeface="Quicksand SemiBold"/>
              </a:rPr>
              <a:t>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9,5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0,0206</a:t>
            </a:r>
            <a:r>
              <a:rPr b="0">
                <a:latin typeface="Quicksand SemiBold"/>
                <a:ea typeface="Quicksand SemiBold"/>
                <a:cs typeface="Quicksand SemiBold"/>
              </a:rPr>
              <a:t>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20,6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Large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0,310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310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1869338052" name="" hidden="0"/>
          <p:cNvSpPr txBox="1"/>
          <p:nvPr isPhoto="0" userDrawn="0"/>
        </p:nvSpPr>
        <p:spPr bwMode="auto">
          <a:xfrm flipH="0" flipV="0">
            <a:off x="6934447" y="3187718"/>
            <a:ext cx="4708134" cy="11887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0" u="sng">
                <a:latin typeface="Quicksand SemiBold"/>
                <a:ea typeface="Quicksand SemiBold"/>
                <a:cs typeface="Quicksand SemiBold"/>
              </a:rPr>
              <a:t>Speedup:</a:t>
            </a:r>
            <a:endParaRPr b="0" u="sng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Small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1658,7x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2131,6x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Large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2835,8x</a:t>
            </a:r>
            <a:endParaRPr b="0">
              <a:solidFill>
                <a:srgbClr val="0F9D58"/>
              </a:solidFill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295029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Vorführung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pic>
        <p:nvPicPr>
          <p:cNvPr id="1006078928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2216151" y="1448533"/>
            <a:ext cx="7759696" cy="5314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049382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199" y="2766218"/>
            <a:ext cx="10515600" cy="1325562"/>
          </a:xfrm>
        </p:spPr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Fazit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5536060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199" y="2766217"/>
            <a:ext cx="10515600" cy="1325562"/>
          </a:xfrm>
        </p:spPr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Fragen?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7684476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Agenda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1953380839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Test-Daten</a:t>
            </a: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Prototypen</a:t>
            </a: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OpenMP Parallelisierung</a:t>
            </a: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CUDA Parallelisierung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358419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Test-Daten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pic>
        <p:nvPicPr>
          <p:cNvPr id="208433561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126410" y="1729052"/>
            <a:ext cx="5133724" cy="3399895"/>
          </a:xfrm>
          <a:prstGeom prst="rect">
            <a:avLst/>
          </a:prstGeom>
        </p:spPr>
      </p:pic>
      <p:sp>
        <p:nvSpPr>
          <p:cNvPr id="2098345017" name="" hidden="0"/>
          <p:cNvSpPr txBox="1"/>
          <p:nvPr isPhoto="0" userDrawn="0"/>
        </p:nvSpPr>
        <p:spPr bwMode="auto">
          <a:xfrm flipH="0" flipV="0">
            <a:off x="5308370" y="2697622"/>
            <a:ext cx="6883951" cy="146307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Small: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600 * 397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 =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238 200px</a:t>
            </a: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Medium: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1000 * 662</a:t>
            </a:r>
            <a:r>
              <a:rPr>
                <a:latin typeface="Quicksand SemiBold"/>
                <a:ea typeface="Quicksand SemiBold"/>
                <a:cs typeface="Quicksand SemiBold"/>
              </a:rPr>
              <a:t> =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662 000px</a:t>
            </a:r>
            <a:r>
              <a:rPr>
                <a:latin typeface="Quicksand SemiBold"/>
                <a:ea typeface="Quicksand SemiBold"/>
                <a:cs typeface="Quicksand SemiBold"/>
              </a:rPr>
              <a:t> (2,8x </a:t>
            </a:r>
            <a:r>
              <a:rPr>
                <a:latin typeface="Quicksand SemiBold"/>
                <a:ea typeface="Quicksand SemiBold"/>
                <a:cs typeface="Quicksand SemiBold"/>
              </a:rPr>
              <a:t>small</a:t>
            </a:r>
            <a:r>
              <a:rPr>
                <a:latin typeface="Quicksand SemiBold"/>
                <a:ea typeface="Quicksand SemiBold"/>
                <a:cs typeface="Quicksand SemiBold"/>
              </a:rPr>
              <a:t>)</a:t>
            </a: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Large: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4394 * 2910</a:t>
            </a:r>
            <a:r>
              <a:rPr>
                <a:latin typeface="Quicksand SemiBold"/>
                <a:ea typeface="Quicksand SemiBold"/>
                <a:cs typeface="Quicksand SemiBold"/>
              </a:rPr>
              <a:t> =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12 786 540px (19x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, 54x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large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)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5554448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Python Prototyp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555244440" name="" hidden="0"/>
          <p:cNvSpPr/>
          <p:nvPr isPhoto="0" userDrawn="0"/>
        </p:nvSpPr>
        <p:spPr bwMode="auto">
          <a:xfrm>
            <a:off x="5968559" y="3291840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594511572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129465" y="1220679"/>
            <a:ext cx="4725088" cy="5446820"/>
          </a:xfrm>
          <a:prstGeom prst="rect">
            <a:avLst/>
          </a:prstGeom>
        </p:spPr>
      </p:pic>
      <p:sp>
        <p:nvSpPr>
          <p:cNvPr id="166923247" name="" hidden="0"/>
          <p:cNvSpPr txBox="1"/>
          <p:nvPr isPhoto="0" userDrawn="0"/>
        </p:nvSpPr>
        <p:spPr bwMode="auto">
          <a:xfrm flipH="0" flipV="0">
            <a:off x="7269538" y="1535096"/>
            <a:ext cx="4702122" cy="11887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0" u="sng">
                <a:latin typeface="Quicksand SemiBold"/>
                <a:ea typeface="Quicksand SemiBold"/>
                <a:cs typeface="Quicksand SemiBold"/>
              </a:rPr>
              <a:t>Timings:</a:t>
            </a:r>
            <a:endParaRPr b="0" u="sng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Small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7217 ms (~ 7 s)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20309 ms (~ 20 s)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Large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387394 ms (</a:t>
            </a:r>
            <a:r>
              <a:rPr b="0">
                <a:latin typeface="Quicksand SemiBold"/>
                <a:ea typeface="Quicksand SemiBold"/>
                <a:cs typeface="Quicksand SemiBold"/>
              </a:rPr>
              <a:t>~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 387 s, ~</a:t>
            </a:r>
            <a:r>
              <a:rPr b="0">
                <a:latin typeface="Quicksand SemiBold"/>
                <a:ea typeface="Quicksand SemiBold"/>
                <a:cs typeface="Quicksand SemiBold"/>
              </a:rPr>
              <a:t> 6 m 30 s)</a:t>
            </a:r>
            <a:endParaRPr b="0"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8901809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C++ Prototyp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536198497" name="" hidden="0"/>
          <p:cNvSpPr/>
          <p:nvPr isPhoto="0" userDrawn="0"/>
        </p:nvSpPr>
        <p:spPr bwMode="auto">
          <a:xfrm flipH="0" flipV="0">
            <a:off x="6077489" y="4349641"/>
            <a:ext cx="203707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784408079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108929" y="1403528"/>
            <a:ext cx="6077489" cy="5377703"/>
          </a:xfrm>
          <a:prstGeom prst="rect">
            <a:avLst/>
          </a:prstGeom>
        </p:spPr>
      </p:pic>
      <p:sp>
        <p:nvSpPr>
          <p:cNvPr id="161007473" name="" hidden="0"/>
          <p:cNvSpPr txBox="1"/>
          <p:nvPr isPhoto="0" userDrawn="0"/>
        </p:nvSpPr>
        <p:spPr bwMode="auto">
          <a:xfrm flipH="0" flipV="0">
            <a:off x="7269537" y="1535096"/>
            <a:ext cx="4702410" cy="11887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0" u="sng">
                <a:latin typeface="Quicksand SemiBold"/>
                <a:ea typeface="Quicksand SemiBold"/>
                <a:cs typeface="Quicksand SemiBold"/>
              </a:rPr>
              <a:t>Timings:</a:t>
            </a:r>
            <a:endParaRPr b="0" u="sng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Small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16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15757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44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43910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Large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879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879086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06330608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OpenMP Parallelisierung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1903406685" name="" hidden="0"/>
          <p:cNvSpPr/>
          <p:nvPr isPhoto="0" userDrawn="0"/>
        </p:nvSpPr>
        <p:spPr bwMode="auto">
          <a:xfrm flipH="0" flipV="0">
            <a:off x="5996538" y="3319710"/>
            <a:ext cx="198922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685190693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27978" y="1396999"/>
            <a:ext cx="6255657" cy="5473699"/>
          </a:xfrm>
          <a:prstGeom prst="rect">
            <a:avLst/>
          </a:prstGeom>
        </p:spPr>
      </p:pic>
      <p:sp>
        <p:nvSpPr>
          <p:cNvPr id="838314371" name="" hidden="0"/>
          <p:cNvSpPr txBox="1"/>
          <p:nvPr isPhoto="0" userDrawn="0"/>
        </p:nvSpPr>
        <p:spPr bwMode="auto">
          <a:xfrm flipH="0" flipV="0">
            <a:off x="7269537" y="1535096"/>
            <a:ext cx="4703058" cy="11887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0" u="sng">
                <a:latin typeface="Quicksand SemiBold"/>
                <a:ea typeface="Quicksand SemiBold"/>
                <a:cs typeface="Quicksand SemiBold"/>
              </a:rPr>
              <a:t>Timings:</a:t>
            </a:r>
            <a:endParaRPr b="0" u="sng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Small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21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20766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3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2865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Large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50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50094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1616268768" name="" hidden="0"/>
          <p:cNvSpPr txBox="1"/>
          <p:nvPr isPhoto="0" userDrawn="0"/>
        </p:nvSpPr>
        <p:spPr bwMode="auto">
          <a:xfrm flipH="0" flipV="0">
            <a:off x="7269537" y="5260430"/>
            <a:ext cx="4703958" cy="11887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0" u="sng">
                <a:latin typeface="Quicksand SemiBold"/>
                <a:ea typeface="Quicksand SemiBold"/>
                <a:cs typeface="Quicksand SemiBold"/>
              </a:rPr>
              <a:t>Speedup:</a:t>
            </a:r>
            <a:endParaRPr b="0" u="sng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Small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b="0">
                <a:solidFill>
                  <a:srgbClr val="C00000"/>
                </a:solidFill>
                <a:latin typeface="Quicksand SemiBold"/>
                <a:ea typeface="Quicksand SemiBold"/>
                <a:cs typeface="Quicksand SemiBold"/>
              </a:rPr>
              <a:t>0,8x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14,7x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Large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17,6x</a:t>
            </a:r>
            <a:endParaRPr b="0">
              <a:solidFill>
                <a:srgbClr val="0F9D58"/>
              </a:solidFill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35756077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CUDA Parallelisierung</a:t>
            </a:r>
            <a:r>
              <a:rPr>
                <a:latin typeface="Quicksand SemiBold"/>
                <a:ea typeface="Quicksand SemiBold"/>
                <a:cs typeface="Quicksand SemiBold"/>
              </a:rPr>
              <a:t>: Naive Implementierung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1470580792" name="" hidden="0"/>
          <p:cNvSpPr/>
          <p:nvPr isPhoto="0" userDrawn="0"/>
        </p:nvSpPr>
        <p:spPr bwMode="auto">
          <a:xfrm>
            <a:off x="6042540" y="4577252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109841537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73980" y="1690687"/>
            <a:ext cx="8046226" cy="5090649"/>
          </a:xfrm>
          <a:prstGeom prst="rect">
            <a:avLst/>
          </a:prstGeom>
        </p:spPr>
      </p:pic>
      <p:sp>
        <p:nvSpPr>
          <p:cNvPr id="34240795" name="" hidden="0"/>
          <p:cNvSpPr txBox="1"/>
          <p:nvPr isPhoto="0" userDrawn="0"/>
        </p:nvSpPr>
        <p:spPr bwMode="auto">
          <a:xfrm flipH="0" flipV="0">
            <a:off x="7158565" y="3388495"/>
            <a:ext cx="4703058" cy="11887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0" u="sng">
                <a:latin typeface="Quicksand SemiBold"/>
                <a:ea typeface="Quicksand SemiBold"/>
                <a:cs typeface="Quicksand SemiBold"/>
              </a:rPr>
              <a:t>Timings:</a:t>
            </a:r>
            <a:endParaRPr b="0" u="sng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Small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0,047</a:t>
            </a:r>
            <a:r>
              <a:rPr b="0">
                <a:latin typeface="Quicksand SemiBold"/>
                <a:ea typeface="Quicksand SemiBold"/>
                <a:cs typeface="Quicksand SemiBold"/>
              </a:rPr>
              <a:t>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47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0,127</a:t>
            </a:r>
            <a:r>
              <a:rPr b="0">
                <a:latin typeface="Quicksand SemiBold"/>
                <a:ea typeface="Quicksand SemiBold"/>
                <a:cs typeface="Quicksand SemiBold"/>
              </a:rPr>
              <a:t>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127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Large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1,169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1169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412286977" name="" hidden="0"/>
          <p:cNvSpPr txBox="1"/>
          <p:nvPr isPhoto="0" userDrawn="0"/>
        </p:nvSpPr>
        <p:spPr bwMode="auto">
          <a:xfrm flipH="0" flipV="0">
            <a:off x="7158566" y="5260428"/>
            <a:ext cx="4704570" cy="11887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0" u="sng">
                <a:latin typeface="Quicksand SemiBold"/>
                <a:ea typeface="Quicksand SemiBold"/>
                <a:cs typeface="Quicksand SemiBold"/>
              </a:rPr>
              <a:t>Speedup:</a:t>
            </a:r>
            <a:endParaRPr b="0" u="sng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Small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340,4x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346,5x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Large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751,9x</a:t>
            </a:r>
            <a:endParaRPr b="0">
              <a:solidFill>
                <a:srgbClr val="0F9D58"/>
              </a:solidFill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689597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CUDA Parallelisierung</a:t>
            </a:r>
            <a:r>
              <a:rPr>
                <a:latin typeface="Quicksand SemiBold"/>
                <a:ea typeface="Quicksand SemiBold"/>
                <a:cs typeface="Quicksand SemiBold"/>
              </a:rPr>
              <a:t>: Erste Optimierung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1258498181" name="" hidden="0"/>
          <p:cNvSpPr/>
          <p:nvPr isPhoto="0" userDrawn="0"/>
        </p:nvSpPr>
        <p:spPr bwMode="auto">
          <a:xfrm flipH="0" flipV="0">
            <a:off x="6096017" y="4908547"/>
            <a:ext cx="270292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200413319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127458" y="1616707"/>
            <a:ext cx="9524080" cy="5208000"/>
          </a:xfrm>
          <a:prstGeom prst="rect">
            <a:avLst/>
          </a:prstGeom>
        </p:spPr>
      </p:pic>
      <p:sp>
        <p:nvSpPr>
          <p:cNvPr id="1938142595" name="" hidden="0"/>
          <p:cNvSpPr txBox="1"/>
          <p:nvPr isPhoto="0" userDrawn="0"/>
        </p:nvSpPr>
        <p:spPr bwMode="auto">
          <a:xfrm flipH="0" flipV="0">
            <a:off x="7158565" y="3388494"/>
            <a:ext cx="4704354" cy="11887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0" u="sng">
                <a:latin typeface="Quicksand SemiBold"/>
                <a:ea typeface="Quicksand SemiBold"/>
                <a:cs typeface="Quicksand SemiBold"/>
              </a:rPr>
              <a:t>Timings:</a:t>
            </a:r>
            <a:endParaRPr b="0" u="sng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Small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0,046</a:t>
            </a:r>
            <a:r>
              <a:rPr b="0">
                <a:latin typeface="Quicksand SemiBold"/>
                <a:ea typeface="Quicksand SemiBold"/>
                <a:cs typeface="Quicksand SemiBold"/>
              </a:rPr>
              <a:t>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46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,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-1µs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0,120</a:t>
            </a:r>
            <a:r>
              <a:rPr b="0">
                <a:latin typeface="Quicksand SemiBold"/>
                <a:ea typeface="Quicksand SemiBold"/>
                <a:cs typeface="Quicksand SemiBold"/>
              </a:rPr>
              <a:t>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120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,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-7µs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Large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1,153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1153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,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-16µs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070503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CUDA Parallelisierung</a:t>
            </a:r>
            <a:r>
              <a:rPr>
                <a:latin typeface="Quicksand SemiBold"/>
                <a:ea typeface="Quicksand SemiBold"/>
                <a:cs typeface="Quicksand SemiBold"/>
              </a:rPr>
              <a:t>: Lade alle werte gleichzeitig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1083802393" name="" hidden="0"/>
          <p:cNvSpPr/>
          <p:nvPr isPhoto="0" userDrawn="0"/>
        </p:nvSpPr>
        <p:spPr bwMode="auto">
          <a:xfrm flipH="0" flipV="0">
            <a:off x="5968559" y="3388782"/>
            <a:ext cx="184137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073003350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0" y="1672016"/>
            <a:ext cx="6455752" cy="5163226"/>
          </a:xfrm>
          <a:prstGeom prst="rect">
            <a:avLst/>
          </a:prstGeom>
        </p:spPr>
      </p:pic>
      <p:sp>
        <p:nvSpPr>
          <p:cNvPr id="1293584194" name="" hidden="0"/>
          <p:cNvSpPr txBox="1"/>
          <p:nvPr isPhoto="0" userDrawn="0"/>
        </p:nvSpPr>
        <p:spPr bwMode="auto">
          <a:xfrm flipH="0" flipV="0">
            <a:off x="7158565" y="3388494"/>
            <a:ext cx="4705182" cy="11887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0" u="sng">
                <a:latin typeface="Quicksand SemiBold"/>
                <a:ea typeface="Quicksand SemiBold"/>
                <a:cs typeface="Quicksand SemiBold"/>
              </a:rPr>
              <a:t>Timings:</a:t>
            </a:r>
            <a:endParaRPr b="0" u="sng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Small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0,045</a:t>
            </a:r>
            <a:r>
              <a:rPr b="0">
                <a:latin typeface="Quicksand SemiBold"/>
                <a:ea typeface="Quicksand SemiBold"/>
                <a:cs typeface="Quicksand SemiBold"/>
              </a:rPr>
              <a:t> 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45 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,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-1µs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0,116</a:t>
            </a:r>
            <a:r>
              <a:rPr b="0">
                <a:latin typeface="Quicksand SemiBold"/>
                <a:ea typeface="Quicksand SemiBold"/>
                <a:cs typeface="Quicksand SemiBold"/>
              </a:rPr>
              <a:t>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116µs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, </a:t>
            </a:r>
            <a:r>
              <a:rPr b="0">
                <a:solidFill>
                  <a:srgbClr val="0F9D58"/>
                </a:solidFill>
                <a:latin typeface="Quicksand SemiBold"/>
                <a:ea typeface="Quicksand SemiBold"/>
                <a:cs typeface="Quicksand SemiBold"/>
              </a:rPr>
              <a:t>-4µs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Large</a:t>
            </a:r>
            <a:r>
              <a:rPr b="0">
                <a:latin typeface="Quicksand SemiBold"/>
                <a:ea typeface="Quicksand SemiBold"/>
                <a:cs typeface="Quicksand SemiBold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1,157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ms (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1157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, </a:t>
            </a:r>
            <a:r>
              <a:rPr b="0">
                <a:solidFill>
                  <a:srgbClr val="C00000"/>
                </a:solidFill>
                <a:latin typeface="Quicksand SemiBold"/>
                <a:ea typeface="Quicksand SemiBold"/>
                <a:cs typeface="Quicksand SemiBold"/>
              </a:rPr>
              <a:t>+4µs</a:t>
            </a:r>
            <a:r>
              <a:rPr b="0">
                <a:latin typeface="Quicksand SemiBold"/>
                <a:ea typeface="Quicksand SemiBold"/>
                <a:cs typeface="Quicksand SemiBold"/>
              </a:rPr>
              <a:t>)</a:t>
            </a:r>
            <a:endParaRPr b="0"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ONLYOFFICE/7.0.0.127</Application>
  <DocSecurity>0</DocSecurity>
  <PresentationFormat>Widescreen</PresentationFormat>
  <Paragraphs>0</Paragraphs>
  <Slides>19</Slides>
  <Notes>19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7</cp:revision>
  <dcterms:created xsi:type="dcterms:W3CDTF">2012-12-03T06:56:55Z</dcterms:created>
  <dcterms:modified xsi:type="dcterms:W3CDTF">2022-03-28T08:33:34Z</dcterms:modified>
  <cp:category/>
  <cp:contentStatus/>
  <cp:version/>
</cp:coreProperties>
</file>